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5135061242344708E-2"/>
          <c:y val="6.3492063492063489E-2"/>
          <c:w val="0.79061151210265379"/>
          <c:h val="0.831276402949631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</c:ser>
        <c:axId val="86320256"/>
        <c:axId val="86350464"/>
      </c:barChart>
      <c:catAx>
        <c:axId val="86320256"/>
        <c:scaling>
          <c:orientation val="minMax"/>
        </c:scaling>
        <c:axPos val="b"/>
        <c:tickLblPos val="nextTo"/>
        <c:crossAx val="86350464"/>
        <c:crosses val="autoZero"/>
        <c:auto val="1"/>
        <c:lblAlgn val="ctr"/>
        <c:lblOffset val="100"/>
      </c:catAx>
      <c:valAx>
        <c:axId val="86350464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86320256"/>
        <c:crosses val="autoZero"/>
        <c:crossBetween val="between"/>
      </c:valAx>
    </c:plotArea>
    <c:legend>
      <c:legendPos val="r"/>
      <c:layout/>
    </c:legend>
    <c:plotVisOnly val="1"/>
  </c:chart>
  <c:spPr>
    <a:effectLst>
      <a:outerShdw blurRad="50800" dist="50800" dir="5400000" algn="ctr" rotWithShape="0">
        <a:schemeClr val="tx1"/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0.48000000000000015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 formatCode="0%">
                  <c:v>0.15000000000000008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</c:ser>
        <c:axId val="91875584"/>
        <c:axId val="93610368"/>
      </c:barChart>
      <c:catAx>
        <c:axId val="91875584"/>
        <c:scaling>
          <c:orientation val="minMax"/>
        </c:scaling>
        <c:axPos val="b"/>
        <c:tickLblPos val="nextTo"/>
        <c:crossAx val="93610368"/>
        <c:crosses val="autoZero"/>
        <c:auto val="1"/>
        <c:lblAlgn val="ctr"/>
        <c:lblOffset val="100"/>
      </c:catAx>
      <c:valAx>
        <c:axId val="93610368"/>
        <c:scaling>
          <c:orientation val="minMax"/>
        </c:scaling>
        <c:axPos val="l"/>
        <c:majorGridlines/>
        <c:numFmt formatCode="0%" sourceLinked="1"/>
        <c:tickLblPos val="nextTo"/>
        <c:crossAx val="918755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0C5CA-89D3-4DD1-BFF4-C5A9D5E77BBB}" type="datetimeFigureOut">
              <a:rPr lang="ru-RU" smtClean="0"/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137B1-2CA4-40A3-914A-0614DB0D05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для презентации\DSC_3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14686"/>
            <a:ext cx="5572164" cy="30718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6190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Министерство образования и науки </a:t>
            </a:r>
            <a:r>
              <a:rPr lang="ru-RU" sz="2000" dirty="0" err="1" smtClean="0">
                <a:solidFill>
                  <a:srgbClr val="0070C0"/>
                </a:solidFill>
              </a:rPr>
              <a:t>РСО-Алания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785794"/>
            <a:ext cx="4068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Муниципальное бюджетное дошкольное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образовательное учреждение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Детский сад №15 с. Октябрьское.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6429396"/>
            <a:ext cx="1371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а</a:t>
            </a:r>
            <a:r>
              <a:rPr lang="ru-RU" sz="1400" dirty="0" smtClean="0">
                <a:solidFill>
                  <a:srgbClr val="0070C0"/>
                </a:solidFill>
              </a:rPr>
              <a:t>прель- 2012г.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000240"/>
            <a:ext cx="4577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Образовательная область</a:t>
            </a:r>
          </a:p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«Физическая культура»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500298" y="1785926"/>
            <a:ext cx="3952875" cy="1876425"/>
          </a:xfrm>
          <a:prstGeom prst="bevel">
            <a:avLst>
              <a:gd name="adj" fmla="val 12500"/>
            </a:avLst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ФОРМЫ СОВМЕСТНОЙ РАБОТЫ ПЕДАГОГОВ И МЕДПЕРСОНАЛА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42844" y="2428868"/>
            <a:ext cx="2214578" cy="1143008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ПЕДСОВЕТЫ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85720" y="357166"/>
            <a:ext cx="2476486" cy="1357322"/>
          </a:xfrm>
          <a:prstGeom prst="ellipse">
            <a:avLst/>
          </a:prstGeom>
          <a:solidFill>
            <a:srgbClr val="92CDD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ОФОРМЛЕНИЕ СТЕНДА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«НАШИ УСПЕХИ»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357950" y="357166"/>
            <a:ext cx="2624125" cy="1352550"/>
          </a:xfrm>
          <a:prstGeom prst="ellipse">
            <a:avLst/>
          </a:prstGeom>
          <a:solidFill>
            <a:srgbClr val="9BBB5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ПОРТФОЛИО РЕБЁНКА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572264" y="2357430"/>
            <a:ext cx="2428892" cy="1138236"/>
          </a:xfrm>
          <a:prstGeom prst="ellipse">
            <a:avLst/>
          </a:prstGeom>
          <a:solidFill>
            <a:srgbClr val="E5B8B7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КРУГЛЫЙ  СТОЛ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572132" y="5286388"/>
            <a:ext cx="2857520" cy="135255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КОНСУЛЬТАЦИИ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214678" y="4286256"/>
            <a:ext cx="2790855" cy="1285860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ИНДИВИДУАЛЬНЫЕ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БЕСЕДЫ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286116" y="142852"/>
            <a:ext cx="2576541" cy="1138236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СЕМИНАРЫ-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ПРАКТИКУМЫ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6429388" y="3857628"/>
            <a:ext cx="2500298" cy="1300169"/>
          </a:xfrm>
          <a:prstGeom prst="ellipse">
            <a:avLst/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РАБОТА С РОДИТЕЛЯМИ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142844" y="4000504"/>
            <a:ext cx="2862293" cy="111441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ДИАГНОСТИЧЕСКАЯ РАБОТА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14348" y="5357826"/>
            <a:ext cx="3000396" cy="1281112"/>
          </a:xfrm>
          <a:prstGeom prst="ellipse">
            <a:avLst/>
          </a:prstGeom>
          <a:solidFill>
            <a:srgbClr val="DBE5F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ДИНАМИЧЕСКОЕ НАБЛЮДЕНИЕ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75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75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75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714612" y="2285992"/>
            <a:ext cx="3267075" cy="1357322"/>
          </a:xfrm>
          <a:prstGeom prst="bevel">
            <a:avLst>
              <a:gd name="adj" fmla="val 12500"/>
            </a:avLst>
          </a:prstGeom>
          <a:solidFill>
            <a:srgbClr val="B8CCE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ОЗДОРОВЛЕНИЯ ДЕТЕЙ, ИСПОЛЬЗУЕМЫЕ В РАМКАХ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0" algn="l"/>
              </a:tabLst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4" name="Rectangle 5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0" algn="l"/>
              </a:tabLst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432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8625" algn="l"/>
              </a:tabLst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86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8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39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8725" algn="l"/>
              </a:tabLst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87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87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42844" y="142852"/>
            <a:ext cx="9001156" cy="6589099"/>
            <a:chOff x="142844" y="142852"/>
            <a:chExt cx="9001156" cy="6589099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42844" y="142852"/>
              <a:ext cx="9001156" cy="6589099"/>
              <a:chOff x="142844" y="142852"/>
              <a:chExt cx="9001156" cy="6589099"/>
            </a:xfrm>
          </p:grpSpPr>
          <p:sp>
            <p:nvSpPr>
              <p:cNvPr id="24587" name="Oval 11"/>
              <p:cNvSpPr>
                <a:spLocks noChangeArrowheads="1"/>
              </p:cNvSpPr>
              <p:nvPr/>
            </p:nvSpPr>
            <p:spPr bwMode="auto">
              <a:xfrm>
                <a:off x="214282" y="5072074"/>
                <a:ext cx="1990725" cy="500065"/>
              </a:xfrm>
              <a:prstGeom prst="ellipse">
                <a:avLst/>
              </a:prstGeom>
              <a:solidFill>
                <a:srgbClr val="C2D69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ТРЕНИНГИ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7" name="Oval 21"/>
              <p:cNvSpPr>
                <a:spLocks noChangeArrowheads="1"/>
              </p:cNvSpPr>
              <p:nvPr/>
            </p:nvSpPr>
            <p:spPr bwMode="auto">
              <a:xfrm>
                <a:off x="142844" y="142852"/>
                <a:ext cx="1990726" cy="1019175"/>
              </a:xfrm>
              <a:prstGeom prst="ellipse">
                <a:avLst/>
              </a:prstGeom>
              <a:solidFill>
                <a:srgbClr val="CCC0D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КОМПЛЕКС УПРАЖНЕНИЙ ДЛЯ ПРОФИЛАКТИКИ ПЛОСКОСТОПИЯ И КОРРЕКЦИИ ОСАНКИ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6" name="Oval 20"/>
              <p:cNvSpPr>
                <a:spLocks noChangeArrowheads="1"/>
              </p:cNvSpPr>
              <p:nvPr/>
            </p:nvSpPr>
            <p:spPr bwMode="auto">
              <a:xfrm>
                <a:off x="6643702" y="642918"/>
                <a:ext cx="1990725" cy="571504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СКАЗКОТЕРАПИЯ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5" name="Oval 19"/>
              <p:cNvSpPr>
                <a:spLocks noChangeArrowheads="1"/>
              </p:cNvSpPr>
              <p:nvPr/>
            </p:nvSpPr>
            <p:spPr bwMode="auto">
              <a:xfrm>
                <a:off x="5072066" y="142852"/>
                <a:ext cx="1990725" cy="642942"/>
              </a:xfrm>
              <a:prstGeom prst="ellipse">
                <a:avLst/>
              </a:prstGeom>
              <a:solidFill>
                <a:srgbClr val="76923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ИГРОВОЙ СТРЕПЧИНГ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4" name="Oval 18"/>
              <p:cNvSpPr>
                <a:spLocks noChangeArrowheads="1"/>
              </p:cNvSpPr>
              <p:nvPr/>
            </p:nvSpPr>
            <p:spPr bwMode="auto">
              <a:xfrm>
                <a:off x="7000892" y="4214818"/>
                <a:ext cx="1990725" cy="714380"/>
              </a:xfrm>
              <a:prstGeom prst="ellipse">
                <a:avLst/>
              </a:prstGeom>
              <a:solidFill>
                <a:srgbClr val="D9959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ГИМНАСТИКА ДЛЯ ГЛАЗ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1" name="Oval 15"/>
              <p:cNvSpPr>
                <a:spLocks noChangeArrowheads="1"/>
              </p:cNvSpPr>
              <p:nvPr/>
            </p:nvSpPr>
            <p:spPr bwMode="auto">
              <a:xfrm>
                <a:off x="4857752" y="6143644"/>
                <a:ext cx="1990725" cy="519133"/>
              </a:xfrm>
              <a:prstGeom prst="ellipse">
                <a:avLst/>
              </a:prstGeom>
              <a:solidFill>
                <a:srgbClr val="8DB3E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ПРОГУЛКИ НА      СВЕЖЕМ ВОЗДУХЕ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0" name="Oval 14"/>
              <p:cNvSpPr>
                <a:spLocks noChangeArrowheads="1"/>
              </p:cNvSpPr>
              <p:nvPr/>
            </p:nvSpPr>
            <p:spPr bwMode="auto">
              <a:xfrm>
                <a:off x="5857884" y="3714752"/>
                <a:ext cx="1990726" cy="500066"/>
              </a:xfrm>
              <a:prstGeom prst="ellipse">
                <a:avLst/>
              </a:prstGeom>
              <a:solidFill>
                <a:srgbClr val="C4BC9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ФИЗМИНУКИ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0" name="Oval 24"/>
              <p:cNvSpPr>
                <a:spLocks noChangeArrowheads="1"/>
              </p:cNvSpPr>
              <p:nvPr/>
            </p:nvSpPr>
            <p:spPr bwMode="auto">
              <a:xfrm>
                <a:off x="4500562" y="4286256"/>
                <a:ext cx="1990725" cy="571504"/>
              </a:xfrm>
              <a:prstGeom prst="ellipse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ОЗДОРОВИТЕЛЬНЫЙ МАССАЖ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84" name="Oval 8"/>
              <p:cNvSpPr>
                <a:spLocks noChangeArrowheads="1"/>
              </p:cNvSpPr>
              <p:nvPr/>
            </p:nvSpPr>
            <p:spPr bwMode="auto">
              <a:xfrm>
                <a:off x="7000892" y="5786454"/>
                <a:ext cx="1990725" cy="519133"/>
              </a:xfrm>
              <a:prstGeom prst="ellipse">
                <a:avLst/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ОЗДОРОВИТЕЛЬНЫЙ БЕГ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9" name="Oval 23"/>
              <p:cNvSpPr>
                <a:spLocks noChangeArrowheads="1"/>
              </p:cNvSpPr>
              <p:nvPr/>
            </p:nvSpPr>
            <p:spPr bwMode="auto">
              <a:xfrm>
                <a:off x="5857884" y="4929198"/>
                <a:ext cx="2071702" cy="714379"/>
              </a:xfrm>
              <a:prstGeom prst="ellipse">
                <a:avLst/>
              </a:prstGeom>
              <a:solidFill>
                <a:srgbClr val="4BACC6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СПОРТИВНЫЕ ПРАЗДНИКИ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6" name="Oval 30"/>
              <p:cNvSpPr>
                <a:spLocks noChangeArrowheads="1"/>
              </p:cNvSpPr>
              <p:nvPr/>
            </p:nvSpPr>
            <p:spPr bwMode="auto">
              <a:xfrm>
                <a:off x="5000628" y="1285860"/>
                <a:ext cx="1990725" cy="857256"/>
              </a:xfrm>
              <a:prstGeom prst="ellipse">
                <a:avLst/>
              </a:prstGeom>
              <a:solidFill>
                <a:srgbClr val="FABF8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ПОДВИЖНЫЕ И СПОРТИВНЫЕ ИГРЫ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1" name="Oval 25"/>
              <p:cNvSpPr>
                <a:spLocks noChangeArrowheads="1"/>
              </p:cNvSpPr>
              <p:nvPr/>
            </p:nvSpPr>
            <p:spPr bwMode="auto">
              <a:xfrm>
                <a:off x="7153274" y="1357299"/>
                <a:ext cx="1990726" cy="785818"/>
              </a:xfrm>
              <a:prstGeom prst="ellipse">
                <a:avLst/>
              </a:prstGeom>
              <a:solidFill>
                <a:srgbClr val="B6DDE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НАРОДНЫЕ ИГРЫ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80" name="Oval 4"/>
              <p:cNvSpPr>
                <a:spLocks noChangeArrowheads="1"/>
              </p:cNvSpPr>
              <p:nvPr/>
            </p:nvSpPr>
            <p:spPr bwMode="auto">
              <a:xfrm>
                <a:off x="2143108" y="214290"/>
                <a:ext cx="1990725" cy="642942"/>
              </a:xfrm>
              <a:prstGeom prst="ellipse">
                <a:avLst/>
              </a:prstGeom>
              <a:solidFill>
                <a:srgbClr val="B8CCE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РЕЛАКСАЦИЯ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auto">
              <a:xfrm>
                <a:off x="3714744" y="785794"/>
                <a:ext cx="1990725" cy="500066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ПСИХОГИМНАСТИКА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4" name="Oval 28"/>
              <p:cNvSpPr>
                <a:spLocks noChangeArrowheads="1"/>
              </p:cNvSpPr>
              <p:nvPr/>
            </p:nvSpPr>
            <p:spPr bwMode="auto">
              <a:xfrm>
                <a:off x="6072198" y="2214554"/>
                <a:ext cx="1990725" cy="500066"/>
              </a:xfrm>
              <a:prstGeom prst="ellipse">
                <a:avLst/>
              </a:prstGeom>
              <a:solidFill>
                <a:srgbClr val="31849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ФИТОТЕРАПИЯ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3" name="Oval 17"/>
              <p:cNvSpPr>
                <a:spLocks noChangeArrowheads="1"/>
              </p:cNvSpPr>
              <p:nvPr/>
            </p:nvSpPr>
            <p:spPr bwMode="auto">
              <a:xfrm>
                <a:off x="571472" y="1357298"/>
                <a:ext cx="1990726" cy="714379"/>
              </a:xfrm>
              <a:prstGeom prst="ellipse">
                <a:avLst/>
              </a:prstGeom>
              <a:solidFill>
                <a:srgbClr val="D6E3B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ГИМНАСТИКА</a:t>
                </a: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ПРОБУЖДЕНИЯ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2" name="Oval 26"/>
              <p:cNvSpPr>
                <a:spLocks noChangeArrowheads="1"/>
              </p:cNvSpPr>
              <p:nvPr/>
            </p:nvSpPr>
            <p:spPr bwMode="auto">
              <a:xfrm>
                <a:off x="6929454" y="2786058"/>
                <a:ext cx="2071702" cy="785818"/>
              </a:xfrm>
              <a:prstGeom prst="ellipse">
                <a:avLst/>
              </a:prstGeom>
              <a:solidFill>
                <a:srgbClr val="FABF8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УТРЕННЯЯ ГИМНАСТИКА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88" name="Oval 12"/>
              <p:cNvSpPr>
                <a:spLocks noChangeArrowheads="1"/>
              </p:cNvSpPr>
              <p:nvPr/>
            </p:nvSpPr>
            <p:spPr bwMode="auto">
              <a:xfrm>
                <a:off x="285720" y="2214554"/>
                <a:ext cx="1990726" cy="642941"/>
              </a:xfrm>
              <a:prstGeom prst="ellipse">
                <a:avLst/>
              </a:prstGeom>
              <a:solidFill>
                <a:srgbClr val="E5B8B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ДЫХАТЕЛЬНАЯ ГИМНАСТИКА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5" name="Oval 29"/>
              <p:cNvSpPr>
                <a:spLocks noChangeArrowheads="1"/>
              </p:cNvSpPr>
              <p:nvPr/>
            </p:nvSpPr>
            <p:spPr bwMode="auto">
              <a:xfrm>
                <a:off x="357158" y="3071811"/>
                <a:ext cx="1990725" cy="785818"/>
              </a:xfrm>
              <a:prstGeom prst="ellipse">
                <a:avLst/>
              </a:prstGeom>
              <a:solidFill>
                <a:srgbClr val="92CD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КОМПЛЕКС    ЗАКАЛИВАЮЩИХ ПРОЦЕДУР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2" name="Oval 16"/>
              <p:cNvSpPr>
                <a:spLocks noChangeArrowheads="1"/>
              </p:cNvSpPr>
              <p:nvPr/>
            </p:nvSpPr>
            <p:spPr bwMode="auto">
              <a:xfrm>
                <a:off x="2214546" y="4500570"/>
                <a:ext cx="1990726" cy="785818"/>
              </a:xfrm>
              <a:prstGeom prst="ellipse">
                <a:avLst/>
              </a:prstGeom>
              <a:solidFill>
                <a:srgbClr val="94363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ФИЗИЧЕСКИЙ ДОСУГ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98" name="Oval 22"/>
              <p:cNvSpPr>
                <a:spLocks noChangeArrowheads="1"/>
              </p:cNvSpPr>
              <p:nvPr/>
            </p:nvSpPr>
            <p:spPr bwMode="auto">
              <a:xfrm>
                <a:off x="142844" y="4000504"/>
                <a:ext cx="1990726" cy="785818"/>
              </a:xfrm>
              <a:prstGeom prst="ellipse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ИГРЫ-СОГРЕВАНИЯ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89" name="Oval 13"/>
              <p:cNvSpPr>
                <a:spLocks noChangeArrowheads="1"/>
              </p:cNvSpPr>
              <p:nvPr/>
            </p:nvSpPr>
            <p:spPr bwMode="auto">
              <a:xfrm>
                <a:off x="142844" y="5857892"/>
                <a:ext cx="1990725" cy="642941"/>
              </a:xfrm>
              <a:prstGeom prst="ellipse">
                <a:avLst/>
              </a:prstGeom>
              <a:solidFill>
                <a:srgbClr val="95B3D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ДИНАМИЧЕСКИЕ ПАУЗЫ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03" name="Oval 27"/>
              <p:cNvSpPr>
                <a:spLocks noChangeArrowheads="1"/>
              </p:cNvSpPr>
              <p:nvPr/>
            </p:nvSpPr>
            <p:spPr bwMode="auto">
              <a:xfrm>
                <a:off x="2714612" y="3786190"/>
                <a:ext cx="1990725" cy="500066"/>
              </a:xfrm>
              <a:prstGeom prst="ellipse">
                <a:avLst/>
              </a:prstGeom>
              <a:solidFill>
                <a:srgbClr val="E36C0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АРОМАТЕРАПИЯ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82" name="Oval 6"/>
              <p:cNvSpPr>
                <a:spLocks noChangeArrowheads="1"/>
              </p:cNvSpPr>
              <p:nvPr/>
            </p:nvSpPr>
            <p:spPr bwMode="auto">
              <a:xfrm>
                <a:off x="3857620" y="5286388"/>
                <a:ext cx="1990726" cy="714380"/>
              </a:xfrm>
              <a:prstGeom prst="ellipse">
                <a:avLst/>
              </a:prstGeom>
              <a:solidFill>
                <a:srgbClr val="4BACC6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НЕДЕЛЯ </a:t>
                </a:r>
                <a:endParaRPr kumimoji="0" lang="ru-RU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ЗДОРОВЬЯ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81" name="Oval 5"/>
              <p:cNvSpPr>
                <a:spLocks noChangeArrowheads="1"/>
              </p:cNvSpPr>
              <p:nvPr/>
            </p:nvSpPr>
            <p:spPr bwMode="auto">
              <a:xfrm>
                <a:off x="2428860" y="5929330"/>
                <a:ext cx="1577918" cy="802621"/>
              </a:xfrm>
              <a:prstGeom prst="ellipse">
                <a:avLst/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ДЕНЬ ЗДОРОВЬЯ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79" name="Oval 3"/>
              <p:cNvSpPr>
                <a:spLocks noChangeArrowheads="1"/>
              </p:cNvSpPr>
              <p:nvPr/>
            </p:nvSpPr>
            <p:spPr bwMode="auto">
              <a:xfrm>
                <a:off x="2857488" y="1428736"/>
                <a:ext cx="1990725" cy="714380"/>
              </a:xfrm>
              <a:prstGeom prst="ellipse">
                <a:avLst/>
              </a:prstGeom>
              <a:solidFill>
                <a:srgbClr val="93895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ПАЛЬЧИКОВЫЕ ИГРЫ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1785918" y="785794"/>
              <a:ext cx="1990725" cy="714380"/>
            </a:xfrm>
            <a:prstGeom prst="ellipse">
              <a:avLst/>
            </a:prstGeom>
            <a:solidFill>
              <a:srgbClr val="8064A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КОРРЕКТИРУЮЩАЯ ГИМНАСТИКА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6429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МОДЕЛЬ ВЗАИМОДЕЙСТВИЯ ПЕДАГОГА-ПСИХОЛОГА И ВОСПИТАТЕЛЯ С                   РОДИТЕЛЯМИ ДЛЯ ПОВЫШЕНИЯ ЭФФЕКТИВНОСТИ КОРРЕКЦИОННОЙ РАБОТЫ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42844" y="1000108"/>
            <a:ext cx="2786082" cy="942975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ПРОФИЛАКТИКА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42844" y="2214554"/>
            <a:ext cx="2786082" cy="942975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СОЗДАНИЕ УСЛОВИЙ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42844" y="3429001"/>
            <a:ext cx="2786082" cy="785818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НАГЛЯДНАЯ             ПРОПАГАНДА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42844" y="4500570"/>
            <a:ext cx="2786082" cy="942975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ИЗУЧЕНИЕ ПСИХОЛОГИЧЕСКИХ ПОДХОДОВ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42844" y="5715016"/>
            <a:ext cx="2786082" cy="714379"/>
          </a:xfrm>
          <a:prstGeom prst="rec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КОНСУЛЬТАТИВНЫЙ ДИАЛОГ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143240" y="1000108"/>
            <a:ext cx="2786082" cy="94297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ДИАГНОСТИКА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143636" y="1000108"/>
            <a:ext cx="2719386" cy="942975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КОРРЕКЦИЯ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143240" y="2214554"/>
            <a:ext cx="2786082" cy="942975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БЕСЕДЫ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143240" y="3429001"/>
            <a:ext cx="2786082" cy="785818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ТЕСТЫ, АНКЕТЫ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143240" y="4500570"/>
            <a:ext cx="2786082" cy="942975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НЕПОСРЕДСТВЕННОЕ           НАБЛЮДЕНИЕ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143636" y="2214554"/>
            <a:ext cx="2714644" cy="94297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СОВЕТЫ И               РЕКОМЕНДАЦИИ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6143636" y="3429001"/>
            <a:ext cx="2714644" cy="785818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СПЕЦИАЛЬНЫЕ                МЕРОПРИЯТИЯ С ДЕТЬМИ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143636" y="5715017"/>
            <a:ext cx="2719418" cy="71438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ПРАКТИЧЕСКИЕ                      МЕРОПРИЯТИЯ, ИГРЫ И           ИГРОВЫЕ ЗАДАНИЯ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617" name="AutoShape 17"/>
          <p:cNvCxnSpPr>
            <a:cxnSpLocks noChangeShapeType="1"/>
          </p:cNvCxnSpPr>
          <p:nvPr/>
        </p:nvCxnSpPr>
        <p:spPr bwMode="auto">
          <a:xfrm rot="5400000">
            <a:off x="1108051" y="892157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" name="AutoShape 17"/>
          <p:cNvCxnSpPr>
            <a:cxnSpLocks noChangeShapeType="1"/>
          </p:cNvCxnSpPr>
          <p:nvPr/>
        </p:nvCxnSpPr>
        <p:spPr bwMode="auto">
          <a:xfrm rot="5400000">
            <a:off x="4322761" y="892157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 rot="5400000">
            <a:off x="7323157" y="892157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1" name="AutoShape 17"/>
          <p:cNvCxnSpPr>
            <a:cxnSpLocks noChangeShapeType="1"/>
          </p:cNvCxnSpPr>
          <p:nvPr/>
        </p:nvCxnSpPr>
        <p:spPr bwMode="auto">
          <a:xfrm rot="5400000">
            <a:off x="1108051" y="2106603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" name="AutoShape 17"/>
          <p:cNvCxnSpPr>
            <a:cxnSpLocks noChangeShapeType="1"/>
          </p:cNvCxnSpPr>
          <p:nvPr/>
        </p:nvCxnSpPr>
        <p:spPr bwMode="auto">
          <a:xfrm rot="5400000">
            <a:off x="1108051" y="3321049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3" name="AutoShape 17"/>
          <p:cNvCxnSpPr>
            <a:cxnSpLocks noChangeShapeType="1"/>
          </p:cNvCxnSpPr>
          <p:nvPr/>
        </p:nvCxnSpPr>
        <p:spPr bwMode="auto">
          <a:xfrm rot="5400000">
            <a:off x="1108051" y="4392619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" name="AutoShape 17"/>
          <p:cNvCxnSpPr>
            <a:cxnSpLocks noChangeShapeType="1"/>
          </p:cNvCxnSpPr>
          <p:nvPr/>
        </p:nvCxnSpPr>
        <p:spPr bwMode="auto">
          <a:xfrm rot="5400000">
            <a:off x="1108051" y="5607065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" name="AutoShape 17"/>
          <p:cNvCxnSpPr>
            <a:cxnSpLocks noChangeShapeType="1"/>
          </p:cNvCxnSpPr>
          <p:nvPr/>
        </p:nvCxnSpPr>
        <p:spPr bwMode="auto">
          <a:xfrm rot="5400000">
            <a:off x="4322761" y="2106603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" name="AutoShape 17"/>
          <p:cNvCxnSpPr>
            <a:cxnSpLocks noChangeShapeType="1"/>
          </p:cNvCxnSpPr>
          <p:nvPr/>
        </p:nvCxnSpPr>
        <p:spPr bwMode="auto">
          <a:xfrm rot="5400000">
            <a:off x="4322761" y="3321049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" name="AutoShape 17"/>
          <p:cNvCxnSpPr>
            <a:cxnSpLocks noChangeShapeType="1"/>
          </p:cNvCxnSpPr>
          <p:nvPr/>
        </p:nvCxnSpPr>
        <p:spPr bwMode="auto">
          <a:xfrm rot="5400000">
            <a:off x="4322761" y="4392619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" name="AutoShape 17"/>
          <p:cNvCxnSpPr>
            <a:cxnSpLocks noChangeShapeType="1"/>
          </p:cNvCxnSpPr>
          <p:nvPr/>
        </p:nvCxnSpPr>
        <p:spPr bwMode="auto">
          <a:xfrm rot="5400000">
            <a:off x="7394595" y="2106603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17"/>
          <p:cNvCxnSpPr>
            <a:cxnSpLocks noChangeShapeType="1"/>
          </p:cNvCxnSpPr>
          <p:nvPr/>
        </p:nvCxnSpPr>
        <p:spPr bwMode="auto">
          <a:xfrm rot="5400000">
            <a:off x="7394595" y="3321049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0" name="AutoShape 17"/>
          <p:cNvCxnSpPr>
            <a:cxnSpLocks noChangeShapeType="1"/>
          </p:cNvCxnSpPr>
          <p:nvPr/>
        </p:nvCxnSpPr>
        <p:spPr bwMode="auto">
          <a:xfrm rot="5400000">
            <a:off x="7394595" y="4392619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143636" y="4500570"/>
            <a:ext cx="2714644" cy="942975"/>
          </a:xfrm>
          <a:prstGeom prst="rec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В РУСЛЕ РЕЖИМНЫХ МОМЕНТОВ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 rot="5400000">
            <a:off x="7394595" y="5607065"/>
            <a:ext cx="21431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786050" y="2143116"/>
            <a:ext cx="3500462" cy="2143140"/>
          </a:xfrm>
          <a:prstGeom prst="bevel">
            <a:avLst>
              <a:gd name="adj" fmla="val 12500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ПСИХОЛОГО-ПЕДАГОГИЧЕСКОЕ            ПРОСВЕЩЕНИЕ РОДИТЕЛЕЙ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85720" y="214290"/>
            <a:ext cx="2838450" cy="928694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РОДИТЕЛЬСКИЕ СОБРАНИЯ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42844" y="1357298"/>
            <a:ext cx="2657465" cy="1000132"/>
          </a:xfrm>
          <a:prstGeom prst="ellipse">
            <a:avLst/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КОНСУЛЬТАЦИИ ПО ЗОЖ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42844" y="4071942"/>
            <a:ext cx="2738427" cy="1071570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ИНДИВИДУАЛЬНОЕ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КОНСУЛЬТИРОВАНИЕ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428596" y="5572140"/>
            <a:ext cx="2838450" cy="928694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ВАЛЕОЛОГИЧЕСКАЯ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ГАЗЕТА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6500826" y="2143116"/>
            <a:ext cx="2500330" cy="1285884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СОВМЕСТНАЯ       РАБОТА С                РОДИТЕЛЯМИ И     РЕБЁНКОМ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5643570" y="5572140"/>
            <a:ext cx="2838450" cy="1071546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СЕМИНАРЫ-ПРАКТИКУМЫ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286116" y="428604"/>
            <a:ext cx="2643206" cy="1357322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ТРЕНИНГИ, </a:t>
            </a:r>
            <a:endParaRPr lang="ru-RU" sz="1400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АНКЕТИРОВАНИЕ,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ТЕСТИРОВАНИЕ,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ИНТЕРВЬЮИРОВАНИЕ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6143636" y="285728"/>
            <a:ext cx="2857516" cy="1433534"/>
          </a:xfrm>
          <a:prstGeom prst="ellipse">
            <a:avLst/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ИНФОРМИРОВАНИЕ О РЕЗУЛЬТАТАХ  ДИАГНОСТИЧЕСКИХ  ИССЛЕДОВАНИЙ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6143636" y="4429132"/>
            <a:ext cx="2838450" cy="923931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СОВМЕСТНЫЕ МЕРОПРИЯТИЯ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3143240" y="4572008"/>
            <a:ext cx="2838450" cy="1033447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КОРРЕКЦИОННО-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ОЗДОРОВИТЕЛЬНЫЕ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ЗАНЯТИЯ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66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66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66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66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266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266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266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8" grpId="0" animBg="1"/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ИТОГОВЫЕ РЕЗУЛЬТАТЫ ДИАГНОСТИКИ ФИЗИЧЕСКОГО И ПСИХИЧЕСКОГО СОСТОЯНИЯ ЗДОРОВЬЯ        ДЕТЕЙ-УЧАСТНИКОВ НА КОНЕЦ 2012 УЧЕБНОГО ГОДА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92867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42913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1 – часто болеющие простудными заболеваниями – 16%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2 – плоскостопие – 16 %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3 – осанка – 48%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4 – низкая двигательная активность – 15 %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5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гиперактивность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5%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Graphic spid="3" grpId="0">
        <p:bldAsOne/>
      </p:bldGraphic>
      <p:bldP spid="276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pro\Desktop\64269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785794"/>
            <a:ext cx="6820458" cy="92333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angle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оброго здоровья!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Тема проекта: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642918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«Разработка модели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физкультурно-оздоровительной работы через нетрадиционные формы оздоровления»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F:\фото для презентации\DSC_3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643446"/>
            <a:ext cx="3125226" cy="2092312"/>
          </a:xfrm>
          <a:prstGeom prst="rect">
            <a:avLst/>
          </a:prstGeom>
          <a:noFill/>
        </p:spPr>
      </p:pic>
      <p:pic>
        <p:nvPicPr>
          <p:cNvPr id="2051" name="Picture 3" descr="F:\фото для презентации\DSC_3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3125226" cy="2092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2357430"/>
            <a:ext cx="27317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Время проведения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25.04.2012г.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09ч. 30 мин.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Место проведения: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Республиканская </a:t>
            </a:r>
            <a:r>
              <a:rPr lang="ru-RU" sz="1200" dirty="0" err="1" smtClean="0">
                <a:solidFill>
                  <a:srgbClr val="002060"/>
                </a:solidFill>
              </a:rPr>
              <a:t>стажировочная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</a:t>
            </a:r>
            <a:r>
              <a:rPr lang="ru-RU" sz="1200" dirty="0" smtClean="0">
                <a:solidFill>
                  <a:srgbClr val="002060"/>
                </a:solidFill>
              </a:rPr>
              <a:t>лощадка МБДОУ№15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с</a:t>
            </a:r>
            <a:r>
              <a:rPr lang="ru-RU" sz="1200" dirty="0" smtClean="0">
                <a:solidFill>
                  <a:srgbClr val="002060"/>
                </a:solidFill>
              </a:rPr>
              <a:t>.Октябрьское Пригородный район.</a:t>
            </a:r>
            <a:endParaRPr lang="ru-RU" sz="1200" dirty="0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2844" y="4357694"/>
            <a:ext cx="5520229" cy="1977394"/>
            <a:chOff x="142844" y="4357694"/>
            <a:chExt cx="5520229" cy="1977394"/>
          </a:xfrm>
        </p:grpSpPr>
        <p:sp>
          <p:nvSpPr>
            <p:cNvPr id="7" name="TextBox 6"/>
            <p:cNvSpPr txBox="1"/>
            <p:nvPr/>
          </p:nvSpPr>
          <p:spPr>
            <a:xfrm>
              <a:off x="142844" y="4357694"/>
              <a:ext cx="2965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FF0066"/>
                  </a:solidFill>
                </a:rPr>
                <a:t>Цель мероприятия:</a:t>
              </a:r>
              <a:endParaRPr lang="ru-RU" sz="2400" dirty="0">
                <a:solidFill>
                  <a:srgbClr val="FF0066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844" y="4857760"/>
              <a:ext cx="552022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Представление отчета о проделанной работе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на первом этапе проектной деятельности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 по коррекционно-оздоровительной работе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и</a:t>
              </a:r>
              <a:r>
                <a:rPr lang="ru-RU" dirty="0" smtClean="0">
                  <a:solidFill>
                    <a:srgbClr val="002060"/>
                  </a:solidFill>
                </a:rPr>
                <a:t> формирование здорового образа жизни у детей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д</a:t>
              </a:r>
              <a:r>
                <a:rPr lang="ru-RU" dirty="0" smtClean="0">
                  <a:solidFill>
                    <a:srgbClr val="002060"/>
                  </a:solidFill>
                </a:rPr>
                <a:t>ошкольного возраста.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142852"/>
            <a:ext cx="3446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План мероприятия:</a:t>
            </a: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00034" y="928670"/>
            <a:ext cx="7261411" cy="3584042"/>
            <a:chOff x="500034" y="928670"/>
            <a:chExt cx="7261411" cy="3584042"/>
          </a:xfrm>
        </p:grpSpPr>
        <p:sp>
          <p:nvSpPr>
            <p:cNvPr id="3" name="TextBox 2"/>
            <p:cNvSpPr txBox="1"/>
            <p:nvPr/>
          </p:nvSpPr>
          <p:spPr>
            <a:xfrm>
              <a:off x="500034" y="928670"/>
              <a:ext cx="6596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1.Просмотр открытого мероприятия:»Я веселый человечек»</a:t>
              </a:r>
              <a:br>
                <a:rPr lang="ru-RU" dirty="0" smtClean="0">
                  <a:solidFill>
                    <a:srgbClr val="0070C0"/>
                  </a:solidFill>
                </a:rPr>
              </a:br>
              <a:r>
                <a:rPr lang="ru-RU" dirty="0" smtClean="0">
                  <a:solidFill>
                    <a:srgbClr val="0070C0"/>
                  </a:solidFill>
                </a:rPr>
                <a:t>Воспитатель : </a:t>
              </a:r>
              <a:r>
                <a:rPr lang="ru-RU" dirty="0" err="1" smtClean="0">
                  <a:solidFill>
                    <a:srgbClr val="0070C0"/>
                  </a:solidFill>
                </a:rPr>
                <a:t>Хугаева</a:t>
              </a:r>
              <a:r>
                <a:rPr lang="ru-RU" dirty="0" smtClean="0">
                  <a:solidFill>
                    <a:srgbClr val="0070C0"/>
                  </a:solidFill>
                </a:rPr>
                <a:t> Людмила Яковлевна.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0034" y="1571612"/>
              <a:ext cx="6412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2.Отчет-представление о проделанной работе проектной </a:t>
              </a:r>
            </a:p>
            <a:p>
              <a:r>
                <a:rPr lang="ru-RU" dirty="0" smtClean="0">
                  <a:solidFill>
                    <a:srgbClr val="0070C0"/>
                  </a:solidFill>
                </a:rPr>
                <a:t>деятельности по оздоровлению.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034" y="2214554"/>
              <a:ext cx="5328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Ст. воспитатель : </a:t>
              </a:r>
              <a:r>
                <a:rPr lang="ru-RU" dirty="0" err="1" smtClean="0">
                  <a:solidFill>
                    <a:srgbClr val="0070C0"/>
                  </a:solidFill>
                </a:rPr>
                <a:t>Тибилова</a:t>
              </a:r>
              <a:r>
                <a:rPr lang="ru-RU" dirty="0" smtClean="0">
                  <a:solidFill>
                    <a:srgbClr val="0070C0"/>
                  </a:solidFill>
                </a:rPr>
                <a:t> </a:t>
              </a:r>
              <a:r>
                <a:rPr lang="ru-RU" dirty="0" err="1" smtClean="0">
                  <a:solidFill>
                    <a:srgbClr val="0070C0"/>
                  </a:solidFill>
                </a:rPr>
                <a:t>Рузанна</a:t>
              </a:r>
              <a:r>
                <a:rPr lang="ru-RU" dirty="0" smtClean="0">
                  <a:solidFill>
                    <a:srgbClr val="0070C0"/>
                  </a:solidFill>
                </a:rPr>
                <a:t> Сергеевна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034" y="2571744"/>
              <a:ext cx="72614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3.Выступление главного специалиста Министерства образования</a:t>
              </a:r>
            </a:p>
            <a:p>
              <a:r>
                <a:rPr lang="ru-RU" dirty="0" smtClean="0">
                  <a:solidFill>
                    <a:srgbClr val="0070C0"/>
                  </a:solidFill>
                </a:rPr>
                <a:t> и науки </a:t>
              </a:r>
              <a:r>
                <a:rPr lang="ru-RU" dirty="0" err="1" smtClean="0">
                  <a:solidFill>
                    <a:srgbClr val="0070C0"/>
                  </a:solidFill>
                </a:rPr>
                <a:t>РСО-Алания</a:t>
              </a:r>
              <a:r>
                <a:rPr lang="ru-RU" dirty="0" smtClean="0">
                  <a:solidFill>
                    <a:srgbClr val="0070C0"/>
                  </a:solidFill>
                </a:rPr>
                <a:t>, заслуженного работника образования</a:t>
              </a:r>
            </a:p>
            <a:p>
              <a:r>
                <a:rPr lang="ru-RU" dirty="0" err="1" smtClean="0">
                  <a:solidFill>
                    <a:srgbClr val="0070C0"/>
                  </a:solidFill>
                </a:rPr>
                <a:t>Рсо-Алания</a:t>
              </a:r>
              <a:r>
                <a:rPr lang="ru-RU" dirty="0" smtClean="0">
                  <a:solidFill>
                    <a:srgbClr val="0070C0"/>
                  </a:solidFill>
                </a:rPr>
                <a:t> Герасимовой Людмилы Васильевны.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034" y="3500438"/>
              <a:ext cx="6810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4.Выставка методических и наглядных пособий и литературы</a:t>
              </a:r>
            </a:p>
            <a:p>
              <a:r>
                <a:rPr lang="ru-RU" dirty="0" smtClean="0">
                  <a:solidFill>
                    <a:srgbClr val="0070C0"/>
                  </a:solidFill>
                </a:rPr>
                <a:t> по оздоровлению.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034" y="4143380"/>
              <a:ext cx="2036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5.Обмен опытом.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074" name="Picture 2" descr="F:\фото для презентации\DSC_3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022299"/>
            <a:ext cx="3946310" cy="264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714356"/>
            <a:ext cx="9144000" cy="5325380"/>
            <a:chOff x="0" y="714356"/>
            <a:chExt cx="9144000" cy="5325380"/>
          </a:xfrm>
        </p:grpSpPr>
        <p:sp>
          <p:nvSpPr>
            <p:cNvPr id="4097" name="Rectangle 1"/>
            <p:cNvSpPr>
              <a:spLocks noChangeArrowheads="1"/>
            </p:cNvSpPr>
            <p:nvPr/>
          </p:nvSpPr>
          <p:spPr bwMode="auto">
            <a:xfrm>
              <a:off x="0" y="714356"/>
              <a:ext cx="914400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Цель проекта: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Формирование основ здорового образа жизни с использованием нетрадиционных форм и методов оздоровления и укрепления здоровья детей через подвижные игры и игровые упражнения, направленные на коррекцию и развитие физических качеств, двигательной активности; развитие физической культуры в разных формах организации образовательного процесса; создание системы физкультурно-оздоровительной работы в ДОУ в области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здоровьесберегающих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технологий с внедрением регионального компонента; обеспечение условий в ДОУ для охраны психофизического здоровья и всестороннего развития ребенка.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0" y="2500306"/>
              <a:ext cx="9144000" cy="353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Задачи: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1.Заботиться о психофизическом здоровье детей, закаливать организм.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2.Формировать представления о здоровом образе жизни, двигательные умения, физические и личностные качества.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3.Развивать интересы и потребности к ценностям здорового образа жизни, привитие стойких культурно-гигиенических навыков, знания дошкольников о взаимосвязи и значимости здорового питания.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4.Создать условия в ДОУ для успешности детей в любом виде деятельности, мотивов нравственного и культурного поведения, в том числе и в области физической культуры в соответствии с их индивидуальными возможностями.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5.Изучить особенности подвижных игр и игровых упражнений коррекционной направленности в системе физического воспитания для работы с детьми дошкольного возраста.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6.Создать условия для налаживания партнерских взаимоотношений детей и взрослых, формировать благоприятный психологический климат в группе.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7.Использовать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здоровьесберегающие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и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здорвьеформирующие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технологии работы с детьми, их родителями и педагогами с учетом регионального компонента к оздоровительной деятельности. Возродить традиции семейного воспитания здорового ребенка в семье.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 проекта: Исследование и осуществление комплексной и коррекционно-развивающей работы с детьми дошкольного возраста, на основе оптимальных технологий формирования компенсаторных сил организма ребенка через основные средства и формы физического воспитания в интеграции с нетрадиционными формами оздоровления.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 исследования: Процесс создания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среды для детей в дошкольном учреждении с использованием нетрадиционных средств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физкультурно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оздоровительной работы, национальные подвижные игры и игровые упражнения коррекционной направленности и другие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здоровьеформирующие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технологии в системе дошкольного образования.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 исследования: Технология использования подвижных игр и игровых упражнений коррекционной направленности в работе с детьми дошкольного возраста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здорвьесберегающей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среде; изучение современных методик оздоровления детей в дошкольных учреждениях по формированию здорового образа жизни в соответствии с федеральными государственными требованиями.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Предполагаемые результаты: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формирования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физкультурно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оздоровительной работы через нетрадиционные формы оздоровления: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подвижные игры и игровые упражнения коррекционной направленности в интеграции с другими видами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двигательной активности, средствами физического воспитания здорового ребенка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здоровьесберегющей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Снижение количества наиболее часто встречающихся в дошкольном детстве заболеваний.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системы физического воспитания на основе нетрадиционных подходов оздоровления.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заинтересованности педагогического коллектива и родителей в укрепление здоровья дошкольников.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6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Привитие стойких знаний и навыков у детей к основам здорового образа жизни на выходе ребенка в школу.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этап (2011 -2012 у. г.) аналитике - поисковый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Изучить     и     проанализировать     психолого-педагогические подходы создания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среды в условиях ДОУ по теме проекта.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Провести   комплексную  психофизиологическую диагностику состоянию  здоровья  детей - участников  проекта.  Создать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Портфолио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здоровья ребёнка»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основные направления работы образовательной области    «Физическая    культура»    в    рамках    проекта    в соответствии с ФГТ.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Выбрать  инициативную   группу  медико-педагогических кадров и подготовить к участию в проекте.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Изучить необходимую методическую литературу в области оздоровительных         технологий         с         использованием нетрадиционных средств коррекционной направленности и применить   их   на    практике   с   учётом    возможностей    и индивидуальных особенностей детей - участников.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Разработать   перспективный    план    работы    с   детьми    по народным подвижным играм и игровым упражнениям; план работы   с   родителями   и   совместный   план   психолого-педагогической работы.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22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   ходе    проекта    прослеживать    динамику    соотношения здоровья    детей    медико-педагогическому    персоналу, информировать о результатах работы наглядно.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ДИАГНОСТИКИ ФИЗИЧЕСКОГО И ПСИХИЧЕСКОГО СОСТОЯНИЯ ЗДОРОВЬЯ ДЕТЕЙ-УЧАСТНИКОВ ПО ВЫЯВЛЕННЫМ ПРОБЛЕМАМ НА НАЧАЛО 2011 УЧЕБНОГО ГОДА. В ГРУППУ РИСКА ВОШЛИ 10 ДЕТЕЙ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00034" y="114298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71488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1 – часто болеющие простудными заболеваниями – 22%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2 – плоскостопие – 16 %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3 – осанка – 11%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4 – низкая двигательная активность – 26 %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Ряд 5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гиперактивность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5%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Graphic spid="3" grpId="0">
        <p:bldAsOne/>
      </p:bldGraphic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 rot="10800000" flipV="1">
            <a:off x="0" y="357166"/>
            <a:ext cx="2447925" cy="1266825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СОЦИАЛИЗАЦИЯ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928794" y="2214554"/>
            <a:ext cx="4629150" cy="2028825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О.о. «ФИЗИЧЕСКАЯ КУЛЬТУРА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 rot="10800000" flipV="1">
            <a:off x="214282" y="4500570"/>
            <a:ext cx="2447925" cy="1266825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ФИЗКУЛЬТУРА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 rot="10800000" flipV="1">
            <a:off x="3286116" y="5286388"/>
            <a:ext cx="2447925" cy="1266825"/>
          </a:xfrm>
          <a:prstGeom prst="ellipse">
            <a:avLst/>
          </a:prstGeom>
          <a:solidFill>
            <a:srgbClr val="FFFFFF"/>
          </a:solidFill>
          <a:ln w="9525">
            <a:round/>
            <a:headEnd/>
            <a:tailEnd/>
          </a:ln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ТРУД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 rot="10800000" flipV="1">
            <a:off x="6500826" y="4286256"/>
            <a:ext cx="2447925" cy="1266825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БЕЗОПАСНОСТЬ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330203" y="432873"/>
            <a:ext cx="2257230" cy="1364612"/>
          </a:xfrm>
          <a:prstGeom prst="ellipse">
            <a:avLst/>
          </a:prstGeom>
          <a:solidFill>
            <a:srgbClr val="FFFFFF"/>
          </a:solidFill>
          <a:ln w="9525">
            <a:round/>
            <a:headEnd/>
            <a:tailEnd/>
          </a:ln>
          <a:scene3d>
            <a:camera prst="legacyObliqueTopRight">
              <a:rot lat="0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ПОЗНАНИЕ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 rot="10800000" flipV="1">
            <a:off x="6500826" y="928670"/>
            <a:ext cx="2447925" cy="1266825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ЗДОРОВЬЕ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8" y="142852"/>
            <a:ext cx="8553450" cy="895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 РАБОТЫ ДОУ В РАМКАХ ПРОЕКТНОЙ ДЕЯТЕЛЬНОСТИ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1571612"/>
            <a:ext cx="2781300" cy="600075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РАБОТА С ДЕТЬМИ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14678" y="1571612"/>
            <a:ext cx="2771775" cy="60007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РАБОТА С КАДРАМИ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215074" y="1571612"/>
            <a:ext cx="2771775" cy="600075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РАБОТА С РОДИТЕЛЯМИ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28596" y="2786058"/>
            <a:ext cx="828675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ИНИЦИАТИВНАЯ ГРУППА МЕДИКО-ПСИХОЛОГО-ПЕДАГОГИЧЕСКОГО СОПРОВОЖДЕНИЯ ПРОЕКТА ДОУ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142844" y="3571876"/>
            <a:ext cx="2581275" cy="83820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АДМИНИСТРАЦИЯ ДОУ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428596" y="4714884"/>
            <a:ext cx="2581275" cy="838200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ПЕДАГОГ-ПСИХОЛОГ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071670" y="5715016"/>
            <a:ext cx="2581275" cy="838200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РОДИТЕЛИ       УЧАСТНИКОВ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143372" y="4857760"/>
            <a:ext cx="2581275" cy="838200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ПЕДАГОГИ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6429388" y="3643314"/>
            <a:ext cx="2581275" cy="83820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МЕДПЕРСОНАЛ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541" name="AutoShape 13"/>
          <p:cNvCxnSpPr>
            <a:cxnSpLocks noChangeShapeType="1"/>
          </p:cNvCxnSpPr>
          <p:nvPr/>
        </p:nvCxnSpPr>
        <p:spPr bwMode="auto">
          <a:xfrm rot="10800000" flipV="1">
            <a:off x="571472" y="1071546"/>
            <a:ext cx="2428889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357950" y="5786454"/>
            <a:ext cx="2581275" cy="838200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Arial" pitchFamily="34" charset="0"/>
              </a:rPr>
              <a:t>ДЕТИ-УЧАСТНИКИ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13"/>
          <p:cNvCxnSpPr>
            <a:cxnSpLocks noChangeShapeType="1"/>
          </p:cNvCxnSpPr>
          <p:nvPr/>
        </p:nvCxnSpPr>
        <p:spPr bwMode="auto">
          <a:xfrm rot="16200000" flipH="1">
            <a:off x="4262438" y="1309671"/>
            <a:ext cx="485774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1" name="AutoShape 13"/>
          <p:cNvCxnSpPr>
            <a:cxnSpLocks noChangeShapeType="1"/>
          </p:cNvCxnSpPr>
          <p:nvPr/>
        </p:nvCxnSpPr>
        <p:spPr bwMode="auto">
          <a:xfrm>
            <a:off x="5929322" y="1071546"/>
            <a:ext cx="2286016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" name="AutoShape 13"/>
          <p:cNvCxnSpPr>
            <a:cxnSpLocks noChangeShapeType="1"/>
          </p:cNvCxnSpPr>
          <p:nvPr/>
        </p:nvCxnSpPr>
        <p:spPr bwMode="auto">
          <a:xfrm rot="10800000" flipV="1">
            <a:off x="6500826" y="2214554"/>
            <a:ext cx="1571634" cy="5000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8" name="AutoShape 13"/>
          <p:cNvCxnSpPr>
            <a:cxnSpLocks noChangeShapeType="1"/>
          </p:cNvCxnSpPr>
          <p:nvPr/>
        </p:nvCxnSpPr>
        <p:spPr bwMode="auto">
          <a:xfrm rot="16200000" flipH="1">
            <a:off x="4298157" y="2488398"/>
            <a:ext cx="404812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0" name="AutoShape 13"/>
          <p:cNvCxnSpPr>
            <a:cxnSpLocks noChangeShapeType="1"/>
          </p:cNvCxnSpPr>
          <p:nvPr/>
        </p:nvCxnSpPr>
        <p:spPr bwMode="auto">
          <a:xfrm>
            <a:off x="785786" y="2214554"/>
            <a:ext cx="1285884" cy="5000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0" name="AutoShape 13"/>
          <p:cNvCxnSpPr>
            <a:cxnSpLocks noChangeShapeType="1"/>
          </p:cNvCxnSpPr>
          <p:nvPr/>
        </p:nvCxnSpPr>
        <p:spPr bwMode="auto">
          <a:xfrm rot="10800000" flipV="1">
            <a:off x="2643174" y="3357562"/>
            <a:ext cx="1785948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2" name="AutoShape 13"/>
          <p:cNvCxnSpPr>
            <a:cxnSpLocks noChangeShapeType="1"/>
          </p:cNvCxnSpPr>
          <p:nvPr/>
        </p:nvCxnSpPr>
        <p:spPr bwMode="auto">
          <a:xfrm rot="10800000" flipV="1">
            <a:off x="2428860" y="3357562"/>
            <a:ext cx="2000262" cy="12858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4" name="AutoShape 13"/>
          <p:cNvCxnSpPr>
            <a:cxnSpLocks noChangeShapeType="1"/>
          </p:cNvCxnSpPr>
          <p:nvPr/>
        </p:nvCxnSpPr>
        <p:spPr bwMode="auto">
          <a:xfrm rot="5400000">
            <a:off x="2678892" y="3821910"/>
            <a:ext cx="2214578" cy="12858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6" name="AutoShape 13"/>
          <p:cNvCxnSpPr>
            <a:cxnSpLocks noChangeShapeType="1"/>
          </p:cNvCxnSpPr>
          <p:nvPr/>
        </p:nvCxnSpPr>
        <p:spPr bwMode="auto">
          <a:xfrm rot="16200000" flipH="1">
            <a:off x="4036214" y="3750470"/>
            <a:ext cx="1428760" cy="6429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8" name="AutoShape 13"/>
          <p:cNvCxnSpPr>
            <a:cxnSpLocks noChangeShapeType="1"/>
          </p:cNvCxnSpPr>
          <p:nvPr/>
        </p:nvCxnSpPr>
        <p:spPr bwMode="auto">
          <a:xfrm>
            <a:off x="4429122" y="3357562"/>
            <a:ext cx="3214712" cy="221457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0" name="AutoShape 13"/>
          <p:cNvCxnSpPr>
            <a:cxnSpLocks noChangeShapeType="1"/>
          </p:cNvCxnSpPr>
          <p:nvPr/>
        </p:nvCxnSpPr>
        <p:spPr bwMode="auto">
          <a:xfrm>
            <a:off x="4429122" y="3357562"/>
            <a:ext cx="1857390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995</Words>
  <PresentationFormat>Экран (4:3)</PresentationFormat>
  <Paragraphs>195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Трек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</dc:creator>
  <cp:lastModifiedBy>pro</cp:lastModifiedBy>
  <cp:revision>19</cp:revision>
  <dcterms:created xsi:type="dcterms:W3CDTF">2012-12-06T12:55:44Z</dcterms:created>
  <dcterms:modified xsi:type="dcterms:W3CDTF">2012-12-06T15:48:48Z</dcterms:modified>
</cp:coreProperties>
</file>